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333" r:id="rId5"/>
    <p:sldId id="286" r:id="rId6"/>
    <p:sldId id="287" r:id="rId7"/>
    <p:sldId id="288" r:id="rId8"/>
    <p:sldId id="295" r:id="rId9"/>
    <p:sldId id="296" r:id="rId10"/>
    <p:sldId id="315" r:id="rId11"/>
    <p:sldId id="316" r:id="rId12"/>
    <p:sldId id="289" r:id="rId13"/>
    <p:sldId id="290" r:id="rId14"/>
    <p:sldId id="317" r:id="rId15"/>
    <p:sldId id="292" r:id="rId16"/>
    <p:sldId id="318" r:id="rId17"/>
    <p:sldId id="293" r:id="rId18"/>
    <p:sldId id="294" r:id="rId19"/>
    <p:sldId id="291" r:id="rId20"/>
    <p:sldId id="319" r:id="rId21"/>
    <p:sldId id="320" r:id="rId22"/>
    <p:sldId id="297" r:id="rId23"/>
    <p:sldId id="298" r:id="rId24"/>
    <p:sldId id="331" r:id="rId25"/>
    <p:sldId id="299" r:id="rId26"/>
    <p:sldId id="332" r:id="rId27"/>
    <p:sldId id="300" r:id="rId28"/>
    <p:sldId id="301" r:id="rId29"/>
    <p:sldId id="302" r:id="rId30"/>
    <p:sldId id="303" r:id="rId31"/>
    <p:sldId id="304" r:id="rId32"/>
    <p:sldId id="330" r:id="rId33"/>
    <p:sldId id="305" r:id="rId34"/>
    <p:sldId id="306" r:id="rId35"/>
    <p:sldId id="329" r:id="rId36"/>
    <p:sldId id="307" r:id="rId37"/>
    <p:sldId id="308" r:id="rId38"/>
    <p:sldId id="310" r:id="rId39"/>
    <p:sldId id="322" r:id="rId40"/>
    <p:sldId id="321" r:id="rId41"/>
    <p:sldId id="323" r:id="rId42"/>
    <p:sldId id="324" r:id="rId43"/>
    <p:sldId id="309" r:id="rId44"/>
    <p:sldId id="328" r:id="rId45"/>
    <p:sldId id="312" r:id="rId46"/>
    <p:sldId id="313" r:id="rId47"/>
    <p:sldId id="314" r:id="rId48"/>
    <p:sldId id="311" r:id="rId49"/>
    <p:sldId id="326" r:id="rId50"/>
    <p:sldId id="325" r:id="rId51"/>
    <p:sldId id="327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F2F4C-04C5-864B-94D0-E27CF005003E}" type="datetimeFigureOut">
              <a:rPr lang="en-US" smtClean="0"/>
              <a:t>3/6/14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7D516-763E-5E44-86C4-F20B95363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8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D516-763E-5E44-86C4-F20B95363B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9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D516-763E-5E44-86C4-F20B95363BB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D516-763E-5E44-86C4-F20B95363B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19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D516-763E-5E44-86C4-F20B95363B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4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D516-763E-5E44-86C4-F20B95363B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32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D516-763E-5E44-86C4-F20B95363B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07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D516-763E-5E44-86C4-F20B95363B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9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D516-763E-5E44-86C4-F20B95363BB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75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D516-763E-5E44-86C4-F20B95363BB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9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7D516-763E-5E44-86C4-F20B95363BB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96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7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0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5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5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6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6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8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4BB2E-CC74-E343-AEC4-8B6755E1F585}" type="datetimeFigureOut">
              <a:rPr lang="en-US" smtClean="0"/>
              <a:t>3/6/14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E909C-A402-8646-9115-D727AB2BA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8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5"/>
            <a:ext cx="9149039" cy="6857250"/>
          </a:xfrm>
        </p:spPr>
      </p:pic>
    </p:spTree>
    <p:extLst>
      <p:ext uri="{BB962C8B-B14F-4D97-AF65-F5344CB8AC3E}">
        <p14:creationId xmlns:p14="http://schemas.microsoft.com/office/powerpoint/2010/main" val="276589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89"/>
            <a:ext cx="9149039" cy="6850422"/>
          </a:xfrm>
        </p:spPr>
      </p:pic>
    </p:spTree>
    <p:extLst>
      <p:ext uri="{BB962C8B-B14F-4D97-AF65-F5344CB8AC3E}">
        <p14:creationId xmlns:p14="http://schemas.microsoft.com/office/powerpoint/2010/main" val="276589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073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Font-size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Important to have your own “typographic scale” that you use on your web pages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Many people go by order of 6 or 12px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Heading: 36px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Subheading: 24px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Paragraphs: 12px</a:t>
            </a:r>
          </a:p>
        </p:txBody>
      </p:sp>
    </p:spTree>
    <p:extLst>
      <p:ext uri="{BB962C8B-B14F-4D97-AF65-F5344CB8AC3E}">
        <p14:creationId xmlns:p14="http://schemas.microsoft.com/office/powerpoint/2010/main" val="146467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876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Thing to consider for Font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Target audience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Older audience – larger font-size; Serif; more contrast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Younger audience – smaller font-size; Sans-serif; not as much contrast necessary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Content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Text heavy (Blog) – larger font-size; Serif; Ample spacing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/ Embellishment heavy – smaller font-size; Sans-serif</a:t>
            </a:r>
          </a:p>
        </p:txBody>
      </p:sp>
    </p:spTree>
    <p:extLst>
      <p:ext uri="{BB962C8B-B14F-4D97-AF65-F5344CB8AC3E}">
        <p14:creationId xmlns:p14="http://schemas.microsoft.com/office/powerpoint/2010/main" val="76270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4" name="TextBox 3"/>
          <p:cNvSpPr txBox="1"/>
          <p:nvPr/>
        </p:nvSpPr>
        <p:spPr>
          <a:xfrm>
            <a:off x="349564" y="5461596"/>
            <a:ext cx="2734082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Case Study: CET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9137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68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Font-weight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Font-weight determines the “thickness” of the font</a:t>
            </a:r>
          </a:p>
        </p:txBody>
      </p:sp>
      <p:pic>
        <p:nvPicPr>
          <p:cNvPr id="3" name="Content Placeholder 2" descr="2014-03-05 12.48.35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6" b="8396"/>
          <a:stretch>
            <a:fillRect/>
          </a:stretch>
        </p:blipFill>
        <p:spPr>
          <a:xfrm>
            <a:off x="1568485" y="3250968"/>
            <a:ext cx="5949695" cy="3272103"/>
          </a:xfrm>
        </p:spPr>
      </p:pic>
    </p:spTree>
    <p:extLst>
      <p:ext uri="{BB962C8B-B14F-4D97-AF65-F5344CB8AC3E}">
        <p14:creationId xmlns:p14="http://schemas.microsoft.com/office/powerpoint/2010/main" val="24398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68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Font-weight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 light-weight fonts carefully!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Bad example of spamming light-weight fonts: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iOS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7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Using lighter weight decreases contrast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Where to use light-weight: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Headings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Dark background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Where to use heavy-weight: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Headings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Buttons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Light background</a:t>
            </a:r>
          </a:p>
        </p:txBody>
      </p:sp>
    </p:spTree>
    <p:extLst>
      <p:ext uri="{BB962C8B-B14F-4D97-AF65-F5344CB8AC3E}">
        <p14:creationId xmlns:p14="http://schemas.microsoft.com/office/powerpoint/2010/main" val="179334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044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Legibility - Spacing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Add a line-height of around 1.5x the font-size to improve spacing and therefore; the legibility of the paragraph.</a:t>
            </a:r>
          </a:p>
        </p:txBody>
      </p:sp>
      <p:pic>
        <p:nvPicPr>
          <p:cNvPr id="3" name="Content Placeholder 2" descr="2014-03-05 12.48.48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 b="8519"/>
          <a:stretch>
            <a:fillRect/>
          </a:stretch>
        </p:blipFill>
        <p:spPr>
          <a:xfrm>
            <a:off x="1417292" y="3367767"/>
            <a:ext cx="5881657" cy="3234685"/>
          </a:xfrm>
        </p:spPr>
      </p:pic>
    </p:spTree>
    <p:extLst>
      <p:ext uri="{BB962C8B-B14F-4D97-AF65-F5344CB8AC3E}">
        <p14:creationId xmlns:p14="http://schemas.microsoft.com/office/powerpoint/2010/main" val="4165580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Legibility - Contrast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 light font on top of dark background and use dark font on top of light background</a:t>
            </a:r>
          </a:p>
        </p:txBody>
      </p:sp>
      <p:pic>
        <p:nvPicPr>
          <p:cNvPr id="3" name="Content Placeholder 2" descr="2014-03-05 12.49.01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r="4592"/>
          <a:stretch>
            <a:fillRect/>
          </a:stretch>
        </p:blipFill>
        <p:spPr>
          <a:xfrm>
            <a:off x="1609116" y="3413406"/>
            <a:ext cx="5780246" cy="3178913"/>
          </a:xfrm>
        </p:spPr>
      </p:pic>
    </p:spTree>
    <p:extLst>
      <p:ext uri="{BB962C8B-B14F-4D97-AF65-F5344CB8AC3E}">
        <p14:creationId xmlns:p14="http://schemas.microsoft.com/office/powerpoint/2010/main" val="3482554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602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General choices for Font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Headings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Font-size: 24 ~ 48px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Font-weight: Light (300) or Heavy (700)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Paragraphs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Font-size: 12px ~ 16px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Font-weight: Normal (400)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Buttons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Font-size: 11px ~ 13px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Font-weight: Bold (700)</a:t>
            </a:r>
          </a:p>
        </p:txBody>
      </p:sp>
    </p:spTree>
    <p:extLst>
      <p:ext uri="{BB962C8B-B14F-4D97-AF65-F5344CB8AC3E}">
        <p14:creationId xmlns:p14="http://schemas.microsoft.com/office/powerpoint/2010/main" val="234488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154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Previous Class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F-style Layout: Place the most important element is top-left -&gt; bottom-right order</a:t>
            </a:r>
          </a:p>
          <a:p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General Layout Design: Start from general to specific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Navigation =&gt; </a:t>
            </a:r>
            <a:r>
              <a:rPr lang="en-US" sz="2000" dirty="0" err="1">
                <a:solidFill>
                  <a:schemeClr val="bg1"/>
                </a:solidFill>
                <a:latin typeface="Museo Sans 100"/>
                <a:cs typeface="Museo Sans 100"/>
              </a:rPr>
              <a:t>Contentarea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 =&gt; Content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Divide and conquer: Think about your website as a sum of individual components as you turn it into a code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Single Visual Design: excellent way to provoke emotion for your landing page</a:t>
            </a:r>
          </a:p>
        </p:txBody>
      </p:sp>
    </p:spTree>
    <p:extLst>
      <p:ext uri="{BB962C8B-B14F-4D97-AF65-F5344CB8AC3E}">
        <p14:creationId xmlns:p14="http://schemas.microsoft.com/office/powerpoint/2010/main" val="170636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" y="0"/>
            <a:ext cx="9140968" cy="6858000"/>
          </a:xfrm>
        </p:spPr>
      </p:pic>
    </p:spTree>
    <p:extLst>
      <p:ext uri="{BB962C8B-B14F-4D97-AF65-F5344CB8AC3E}">
        <p14:creationId xmlns:p14="http://schemas.microsoft.com/office/powerpoint/2010/main" val="336470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" y="0"/>
            <a:ext cx="9077299" cy="6858000"/>
          </a:xfrm>
        </p:spPr>
      </p:pic>
    </p:spTree>
    <p:extLst>
      <p:ext uri="{BB962C8B-B14F-4D97-AF65-F5344CB8AC3E}">
        <p14:creationId xmlns:p14="http://schemas.microsoft.com/office/powerpoint/2010/main" val="336470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68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Images can be used as…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Content (Thumbnail images)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Visual guide (Icons)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Emotional appeal (Background)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Important to know when to use images effectively – sometimes images can stylize a website, but other times images can be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the easiest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way to make your website look amateur. </a:t>
            </a:r>
          </a:p>
        </p:txBody>
      </p:sp>
    </p:spTree>
    <p:extLst>
      <p:ext uri="{BB962C8B-B14F-4D97-AF65-F5344CB8AC3E}">
        <p14:creationId xmlns:p14="http://schemas.microsoft.com/office/powerpoint/2010/main" val="175235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83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Types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JPEG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Works well for natural image types (Photography)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Prone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to damage as you save &amp; edit often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Pretty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lightweight compared to PNG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Best For: Large images such as thumbnails &amp; backgrounds</a:t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PNG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Supports Transparency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Supports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Lossless Compression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Quite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heavyweight – especially for PNG24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Best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For: Small images such as thumbnails &amp; icons </a:t>
            </a:r>
          </a:p>
        </p:txBody>
      </p:sp>
    </p:spTree>
    <p:extLst>
      <p:ext uri="{BB962C8B-B14F-4D97-AF65-F5344CB8AC3E}">
        <p14:creationId xmlns:p14="http://schemas.microsoft.com/office/powerpoint/2010/main" val="113329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286259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JPEG Deterioration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7217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83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Types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287450"/>
            <a:ext cx="83653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GIF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Supports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Animation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Supports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only 256 colors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Very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Lightweight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Best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For: Animated Images and Background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Patterns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SVG 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Vector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Graphics – can be scaled automatically without loss of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   quality 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Very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, very lightweight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Easy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to customize on the fly just with a code editor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Hard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to use for beginners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Best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For: Icons </a:t>
            </a:r>
          </a:p>
        </p:txBody>
      </p:sp>
    </p:spTree>
    <p:extLst>
      <p:ext uri="{BB962C8B-B14F-4D97-AF65-F5344CB8AC3E}">
        <p14:creationId xmlns:p14="http://schemas.microsoft.com/office/powerpoint/2010/main" val="364818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2830489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 typical SVG icon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7217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238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100"/>
                <a:cs typeface="Museo Sans 100"/>
              </a:rPr>
              <a:t>Image Use Case: Thumbnails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35854" y="2468894"/>
            <a:ext cx="4184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Use thumbnails to describe content using an image – usually a set of images 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Grid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UI and Masonry UI very popular for thumbnails </a:t>
            </a:r>
          </a:p>
        </p:txBody>
      </p:sp>
      <p:pic>
        <p:nvPicPr>
          <p:cNvPr id="4" name="Content Placeholder 3" descr="2014-03-05 12.50.02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9" b="14419"/>
          <a:stretch>
            <a:fillRect/>
          </a:stretch>
        </p:blipFill>
        <p:spPr>
          <a:xfrm>
            <a:off x="457201" y="2468894"/>
            <a:ext cx="3806504" cy="2093431"/>
          </a:xfrm>
        </p:spPr>
      </p:pic>
    </p:spTree>
    <p:extLst>
      <p:ext uri="{BB962C8B-B14F-4D97-AF65-F5344CB8AC3E}">
        <p14:creationId xmlns:p14="http://schemas.microsoft.com/office/powerpoint/2010/main" val="65074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238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useo Sans 100"/>
                <a:cs typeface="Museo Sans 100"/>
              </a:rPr>
              <a:t>Image Use Case: Thumbnails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4306010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You usually try to make an image fit into a box designated by a div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original image size usually isn’t the same size you would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want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it to be shown in a web page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Create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a box using a div that will hold the image &amp; make the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fit </a:t>
            </a:r>
          </a:p>
        </p:txBody>
      </p:sp>
      <p:pic>
        <p:nvPicPr>
          <p:cNvPr id="3" name="Content Placeholder 2" descr="2014-03-05 12.50.1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840" b="-157840"/>
          <a:stretch>
            <a:fillRect/>
          </a:stretch>
        </p:blipFill>
        <p:spPr>
          <a:xfrm>
            <a:off x="457200" y="5569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5894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238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Use Case: Thumbnails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4079205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TIP: Create a class called “</a:t>
            </a:r>
            <a:r>
              <a:rPr lang="en-US" sz="2000" dirty="0" err="1">
                <a:solidFill>
                  <a:schemeClr val="bg1"/>
                </a:solidFill>
                <a:latin typeface="Museo Sans 100"/>
                <a:cs typeface="Museo Sans 100"/>
              </a:rPr>
              <a:t>img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-scaled” with CSS property “width: 100%;”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This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will make the image fit the width of the box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height of the image will be proportionally scaled depending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on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the width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Set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“width: 100%; height: 100%;” to make an image fit the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box without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preserving the proportion </a:t>
            </a:r>
          </a:p>
        </p:txBody>
      </p:sp>
      <p:pic>
        <p:nvPicPr>
          <p:cNvPr id="3" name="Content Placeholder 2" descr="2014-03-05 12.50.27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29" b="-30429"/>
          <a:stretch>
            <a:fillRect/>
          </a:stretch>
        </p:blipFill>
        <p:spPr>
          <a:xfrm>
            <a:off x="1908673" y="1563727"/>
            <a:ext cx="5266497" cy="2896371"/>
          </a:xfrm>
        </p:spPr>
      </p:pic>
    </p:spTree>
    <p:extLst>
      <p:ext uri="{BB962C8B-B14F-4D97-AF65-F5344CB8AC3E}">
        <p14:creationId xmlns:p14="http://schemas.microsoft.com/office/powerpoint/2010/main" val="40326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Today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gives websites an emotional appeal?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Typography &amp; Images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Typography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Font-family, Font-size, Font-weight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Choosing the right font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Fonts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sizing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Thumbnails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Icons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Background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39643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238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Use Case: Thumbnails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4877423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Problem: When you have a small image and you try to make it fit, it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looks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horrendous. (esp. for High-res Display)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</a:b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Solution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: Provide a higher quality image (Better if bigger)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Downside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: image size increases </a:t>
            </a:r>
          </a:p>
        </p:txBody>
      </p:sp>
      <p:pic>
        <p:nvPicPr>
          <p:cNvPr id="3" name="Content Placeholder 2" descr="2014-03-05 01.18.31 a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9" b="4549"/>
          <a:stretch>
            <a:fillRect/>
          </a:stretch>
        </p:blipFill>
        <p:spPr>
          <a:xfrm>
            <a:off x="2209204" y="2162708"/>
            <a:ext cx="4379449" cy="2408529"/>
          </a:xfrm>
        </p:spPr>
      </p:pic>
    </p:spTree>
    <p:extLst>
      <p:ext uri="{BB962C8B-B14F-4D97-AF65-F5344CB8AC3E}">
        <p14:creationId xmlns:p14="http://schemas.microsoft.com/office/powerpoint/2010/main" val="111504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238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Use Case: Thumbnails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Problem: When you try to preserve the proportion of an image,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get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unwanted space 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Solution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1: Make an image bigger than the box size, and set overflow: hidden (More on this later) 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Solution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2: Use </a:t>
            </a:r>
            <a:r>
              <a:rPr lang="en-US" sz="2000" dirty="0" err="1">
                <a:solidFill>
                  <a:schemeClr val="bg1"/>
                </a:solidFill>
                <a:latin typeface="Museo Sans 100"/>
                <a:cs typeface="Museo Sans 100"/>
              </a:rPr>
              <a:t>Jquery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useo Sans 100"/>
                <a:cs typeface="Museo Sans 100"/>
              </a:rPr>
              <a:t>addons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 like Masonry or Isotope to create a </a:t>
            </a:r>
            <a:r>
              <a:rPr lang="en-US" sz="2000" dirty="0" err="1">
                <a:solidFill>
                  <a:schemeClr val="bg1"/>
                </a:solidFill>
                <a:latin typeface="Museo Sans 100"/>
                <a:cs typeface="Museo Sans 100"/>
              </a:rPr>
              <a:t>Pinterest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 style UI. </a:t>
            </a:r>
          </a:p>
        </p:txBody>
      </p:sp>
    </p:spTree>
    <p:extLst>
      <p:ext uri="{BB962C8B-B14F-4D97-AF65-F5344CB8AC3E}">
        <p14:creationId xmlns:p14="http://schemas.microsoft.com/office/powerpoint/2010/main" val="111504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3700976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Pinterest</a:t>
            </a: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-style Masonry UI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54602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956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Use Case: Icons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0496" y="2468894"/>
            <a:ext cx="42301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Use Icons to provide visual guide to a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function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(ex. Button)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Usually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used side-by-side to a caption 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similar techniques to thumbnails: Create a div (30x30 or 15x15, etc.) and make an image fit to the box </a:t>
            </a:r>
          </a:p>
        </p:txBody>
      </p:sp>
      <p:pic>
        <p:nvPicPr>
          <p:cNvPr id="3" name="Content Placeholder 2" descr="2014-03-05 12.51.16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171" r="-94171"/>
          <a:stretch>
            <a:fillRect/>
          </a:stretch>
        </p:blipFill>
        <p:spPr>
          <a:xfrm>
            <a:off x="-1321428" y="2236333"/>
            <a:ext cx="7473747" cy="4110273"/>
          </a:xfrm>
        </p:spPr>
      </p:pic>
    </p:spTree>
    <p:extLst>
      <p:ext uri="{BB962C8B-B14F-4D97-AF65-F5344CB8AC3E}">
        <p14:creationId xmlns:p14="http://schemas.microsoft.com/office/powerpoint/2010/main" val="111504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4956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Use Case: Icons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2468894"/>
            <a:ext cx="83653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For Flat UI, Icons are usually single, solid color. 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White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icons go well with other colored background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Black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or grey icons go well with white or light grey background 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VERY, VERY USEFUL RESOURCE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The Noun Project (http://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www.thenounproject.com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Can find virtually any flat icons you need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Icons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are in SVG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/ PNG format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– easy to edit if you know how to. </a:t>
            </a:r>
          </a:p>
        </p:txBody>
      </p:sp>
    </p:spTree>
    <p:extLst>
      <p:ext uri="{BB962C8B-B14F-4D97-AF65-F5344CB8AC3E}">
        <p14:creationId xmlns:p14="http://schemas.microsoft.com/office/powerpoint/2010/main" val="111504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270843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The Noun Project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0355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33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Use Case: 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2468894"/>
            <a:ext cx="8365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Use Background images to create an emotional appeal to the visitor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Two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methods: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Fullscreen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DIV with position absolute and image tucked inside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Fullscreen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DIV with position absolute and CSS background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-image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property </a:t>
            </a:r>
          </a:p>
        </p:txBody>
      </p:sp>
    </p:spTree>
    <p:extLst>
      <p:ext uri="{BB962C8B-B14F-4D97-AF65-F5344CB8AC3E}">
        <p14:creationId xmlns:p14="http://schemas.microsoft.com/office/powerpoint/2010/main" val="111504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33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Use Case: 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2468894"/>
            <a:ext cx="8365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700"/>
                <a:cs typeface="Museo Sans 700"/>
              </a:rPr>
              <a:t>Common Mistake: Image obscures the content of website </a:t>
            </a:r>
            <a:endParaRPr lang="en-US" sz="2000" dirty="0" smtClean="0">
              <a:solidFill>
                <a:schemeClr val="bg1"/>
              </a:solidFill>
              <a:latin typeface="Museo Sans 700"/>
              <a:cs typeface="Museo Sans 7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Usually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caused by too light font on top of light background or too dark font on top of dark background 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Also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caused by text on top of a plain photography image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Makes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the eye gravitate toward the image, not the text (content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of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the website). </a:t>
            </a:r>
          </a:p>
        </p:txBody>
      </p:sp>
    </p:spTree>
    <p:extLst>
      <p:ext uri="{BB962C8B-B14F-4D97-AF65-F5344CB8AC3E}">
        <p14:creationId xmlns:p14="http://schemas.microsoft.com/office/powerpoint/2010/main" val="269870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33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Use Case: 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700"/>
                <a:cs typeface="Museo Sans 700"/>
              </a:rPr>
              <a:t>Common Mistake: Image obscures the content of website </a:t>
            </a:r>
            <a:endParaRPr lang="en-US" sz="2000" dirty="0" smtClean="0">
              <a:solidFill>
                <a:schemeClr val="bg1"/>
              </a:solidFill>
              <a:latin typeface="Museo Sans 700"/>
              <a:cs typeface="Museo Sans 7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Solution 1: Make the image itself darker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Requires some Photoshop work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Adding a blur helps too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Solution 2: Add text-shadow property to the text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87325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5906" cy="6858000"/>
          </a:xfrm>
        </p:spPr>
      </p:pic>
    </p:spTree>
    <p:extLst>
      <p:ext uri="{BB962C8B-B14F-4D97-AF65-F5344CB8AC3E}">
        <p14:creationId xmlns:p14="http://schemas.microsoft.com/office/powerpoint/2010/main" val="118949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2931560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Come on Adobe…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199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18949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33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Use Case: 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2468894"/>
            <a:ext cx="836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700"/>
                <a:cs typeface="Museo Sans 700"/>
              </a:rPr>
              <a:t>Common Mistake: Image obscures the content of website </a:t>
            </a:r>
            <a:endParaRPr lang="en-US" sz="2000" dirty="0" smtClean="0">
              <a:solidFill>
                <a:schemeClr val="bg1"/>
              </a:solidFill>
              <a:latin typeface="Museo Sans 700"/>
              <a:cs typeface="Museo Sans 7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Solution 3: Add a semi-transparent, overlay on top of an image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3" name="Content Placeholder 2" descr="2014-03-05 01.08.51 a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518" b="-108518"/>
          <a:stretch>
            <a:fillRect/>
          </a:stretch>
        </p:blipFill>
        <p:spPr>
          <a:xfrm>
            <a:off x="457200" y="2076489"/>
            <a:ext cx="8229600" cy="4525963"/>
          </a:xfrm>
        </p:spPr>
      </p:pic>
      <p:pic>
        <p:nvPicPr>
          <p:cNvPr id="4" name="Picture 3" descr="2014-03-05 01.09.0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5352491"/>
            <a:ext cx="4444293" cy="11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3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5"/>
            <a:ext cx="9144000" cy="6846649"/>
          </a:xfrm>
        </p:spPr>
      </p:pic>
    </p:spTree>
    <p:extLst>
      <p:ext uri="{BB962C8B-B14F-4D97-AF65-F5344CB8AC3E}">
        <p14:creationId xmlns:p14="http://schemas.microsoft.com/office/powerpoint/2010/main" val="295002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33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Use Case: 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2468894"/>
            <a:ext cx="8365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Trend 1: Video Background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Play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a full-screen video background in place of an image background 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Can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create a really good emotional, dynamic appeal to users 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Downside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: HTML5 Video tends to be quite taxing on the performance side </a:t>
            </a:r>
          </a:p>
        </p:txBody>
      </p:sp>
    </p:spTree>
    <p:extLst>
      <p:ext uri="{BB962C8B-B14F-4D97-AF65-F5344CB8AC3E}">
        <p14:creationId xmlns:p14="http://schemas.microsoft.com/office/powerpoint/2010/main" val="269870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4683333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Video Background: </a:t>
            </a: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Whiteboard.is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0355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305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Faux Gradient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Trend 2 – Faux Gradient (Fake Gradient)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Basically a very heavy Gaussian Blur applied on top of an image.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Method: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1. Take an image, preferably a landscape or one with a small range of color.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2. Apply 40 – 100px “Gaussian Blur” using Photoshop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You get really interesting gradients that </a:t>
            </a:r>
            <a:r>
              <a:rPr lang="en-US" sz="2000" u="sng" dirty="0" smtClean="0">
                <a:solidFill>
                  <a:schemeClr val="bg1"/>
                </a:solidFill>
                <a:latin typeface="Museo Sans 100"/>
                <a:cs typeface="Museo Sans 100"/>
              </a:rPr>
              <a:t>usually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look quite nice without worrying about the details.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79915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ov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" b="1107"/>
          <a:stretch>
            <a:fillRect/>
          </a:stretch>
        </p:blipFill>
        <p:spPr>
          <a:xfrm>
            <a:off x="-1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6390594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Faux Gradient Version of Mavericks Background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776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6948585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Faux Gradient Overlay on top of a video background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4211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633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Image Use Case: 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326" y="2468894"/>
            <a:ext cx="836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Trend 3: Polygon patterns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Instead of using a generic 40% opacity black overlay, use polygon pattern overlay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Other patterns are widely used as well – linen, lines, etc.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Basically an opposition to Flat UI’s barrenness.</a:t>
            </a:r>
          </a:p>
        </p:txBody>
      </p:sp>
    </p:spTree>
    <p:extLst>
      <p:ext uri="{BB962C8B-B14F-4D97-AF65-F5344CB8AC3E}">
        <p14:creationId xmlns:p14="http://schemas.microsoft.com/office/powerpoint/2010/main" val="1415501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0"/>
            <a:ext cx="9149039" cy="6846219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4025365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Polygon pattern background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7212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Typography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Serves two main purpose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Heading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Content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purpose of a web page is to convey information – often more than 80% of the information is expressed as pure “text” </a:t>
            </a:r>
          </a:p>
        </p:txBody>
      </p:sp>
    </p:spTree>
    <p:extLst>
      <p:ext uri="{BB962C8B-B14F-4D97-AF65-F5344CB8AC3E}">
        <p14:creationId xmlns:p14="http://schemas.microsoft.com/office/powerpoint/2010/main" val="409532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4025365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Polygon pattern background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865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039" cy="6858000"/>
          </a:xfrm>
        </p:spPr>
      </p:pic>
      <p:sp>
        <p:nvSpPr>
          <p:cNvPr id="9" name="TextBox 8"/>
          <p:cNvSpPr txBox="1"/>
          <p:nvPr/>
        </p:nvSpPr>
        <p:spPr>
          <a:xfrm>
            <a:off x="349564" y="5461596"/>
            <a:ext cx="2323713" cy="984885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Subtlepatterns</a:t>
            </a:r>
            <a:endParaRPr lang="en-US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33739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519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Font-family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9685" y="1522523"/>
            <a:ext cx="45930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Two-types of font: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Serif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Sans-serif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Serif: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Has a little “flick” where the letterforms terminate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Feels “Classy”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Times New Roman (Default font without CSS)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Sans-serif: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Does not have a “flick”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Feels “Modern”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Ex.: Helvetica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Neue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(Default font for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iOS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and OS X)</a:t>
            </a:r>
          </a:p>
        </p:txBody>
      </p:sp>
      <p:pic>
        <p:nvPicPr>
          <p:cNvPr id="3" name="Content Placeholder 2" descr="2014-03-05 12.48.10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8" b="8228"/>
          <a:stretch>
            <a:fillRect/>
          </a:stretch>
        </p:blipFill>
        <p:spPr>
          <a:xfrm>
            <a:off x="536578" y="3129901"/>
            <a:ext cx="3365509" cy="1850900"/>
          </a:xfrm>
        </p:spPr>
      </p:pic>
    </p:spTree>
    <p:extLst>
      <p:ext uri="{BB962C8B-B14F-4D97-AF65-F5344CB8AC3E}">
        <p14:creationId xmlns:p14="http://schemas.microsoft.com/office/powerpoint/2010/main" val="108515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519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Font-family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What should you use?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No, real, definitive answer – different case by case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Generally, choose Sans-serif when building image-heavy websites 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and </a:t>
            </a:r>
            <a:r>
              <a:rPr lang="en-US" sz="2000" dirty="0">
                <a:solidFill>
                  <a:schemeClr val="bg1"/>
                </a:solidFill>
                <a:latin typeface="Museo Sans 100"/>
                <a:cs typeface="Museo Sans 100"/>
              </a:rPr>
              <a:t>choose Serif when building text-heavy websites 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Also depends on emotion you want to convey with your website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Modern: Sans-serif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Classy: Serif</a:t>
            </a: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Some fonts are optimized for paragraphs; others for headings and graphics</a:t>
            </a:r>
          </a:p>
        </p:txBody>
      </p:sp>
    </p:spTree>
    <p:extLst>
      <p:ext uri="{BB962C8B-B14F-4D97-AF65-F5344CB8AC3E}">
        <p14:creationId xmlns:p14="http://schemas.microsoft.com/office/powerpoint/2010/main" val="3754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396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Fonts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Fonts are </a:t>
            </a:r>
            <a:r>
              <a:rPr lang="en-US" sz="2000" u="sng" dirty="0" smtClean="0">
                <a:solidFill>
                  <a:schemeClr val="bg1"/>
                </a:solidFill>
                <a:latin typeface="Museo Sans 100"/>
                <a:cs typeface="Museo Sans 100"/>
              </a:rPr>
              <a:t>expensive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 set of Helvetica series font costs around $1000.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+ You have to pay extra if you want to </a:t>
            </a:r>
            <a:r>
              <a:rPr lang="en-US" sz="2000" u="sng" dirty="0" smtClean="0">
                <a:solidFill>
                  <a:schemeClr val="bg1"/>
                </a:solidFill>
                <a:latin typeface="Museo Sans 100"/>
                <a:cs typeface="Museo Sans 100"/>
              </a:rPr>
              <a:t>serve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your font to the public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Alternatives: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Use web fonts – services that allow you to use fonts hosted on other servers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Popular services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Google Font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Typekit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00772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mplate_design5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478" y="1174312"/>
            <a:ext cx="2396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useo Sans 100"/>
                <a:cs typeface="Museo Sans 100"/>
              </a:rPr>
              <a:t>Web Fonts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326" y="2468894"/>
            <a:ext cx="8365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Google Font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Free, and very easy to install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Sans-serif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Lato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, Open Sans, Source Sans,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Roboto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1257300" lvl="2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Typekit</a:t>
            </a:r>
            <a:endParaRPr lang="en-US" sz="2000" dirty="0" smtClean="0">
              <a:solidFill>
                <a:schemeClr val="bg1"/>
              </a:solidFill>
              <a:latin typeface="Museo Sans 100"/>
              <a:cs typeface="Museo Sans 10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Requires annual membership ($59) for access to all the fonts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Still way cheaper than paying $1000 for a single set of font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Sans-serif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Freight Sans,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Proxima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Nova, </a:t>
            </a: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Museo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 Sans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Serif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useo Sans 100"/>
                <a:cs typeface="Museo Sans 100"/>
              </a:rPr>
              <a:t>Adelle</a:t>
            </a:r>
            <a:r>
              <a:rPr lang="en-US" sz="2000" dirty="0" smtClean="0">
                <a:solidFill>
                  <a:schemeClr val="bg1"/>
                </a:solidFill>
                <a:latin typeface="Museo Sans 100"/>
                <a:cs typeface="Museo Sans 100"/>
              </a:rPr>
              <a:t>, Tisa Pro</a:t>
            </a:r>
          </a:p>
        </p:txBody>
      </p:sp>
    </p:spTree>
    <p:extLst>
      <p:ext uri="{BB962C8B-B14F-4D97-AF65-F5344CB8AC3E}">
        <p14:creationId xmlns:p14="http://schemas.microsoft.com/office/powerpoint/2010/main" val="426454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1605</Words>
  <Application>Microsoft Macintosh PowerPoint</Application>
  <PresentationFormat>On-screen Show (4:3)</PresentationFormat>
  <Paragraphs>269</Paragraphs>
  <Slides>51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51</cp:revision>
  <dcterms:created xsi:type="dcterms:W3CDTF">2013-09-22T09:43:26Z</dcterms:created>
  <dcterms:modified xsi:type="dcterms:W3CDTF">2014-03-06T09:56:21Z</dcterms:modified>
</cp:coreProperties>
</file>